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264" r:id="rId3"/>
    <p:sldId id="258" r:id="rId4"/>
    <p:sldId id="259" r:id="rId5"/>
    <p:sldId id="260" r:id="rId6"/>
    <p:sldId id="261" r:id="rId7"/>
    <p:sldId id="263" r:id="rId8"/>
  </p:sldIdLst>
  <p:sldSz cx="9144000" cy="6858000" type="screen4x3"/>
  <p:notesSz cx="6858000" cy="9144000"/>
  <p:embeddedFontLst>
    <p:embeddedFont>
      <p:font typeface="Helvetica Neue" panose="02000403000000020004" pitchFamily="50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Arial Black" panose="020B0A04020102020204" pitchFamily="34" charset="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5602" userDrawn="1">
          <p15:clr>
            <a:srgbClr val="A4A3A4"/>
          </p15:clr>
        </p15:guide>
        <p15:guide id="6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00000"/>
    <a:srgbClr val="A9976A"/>
    <a:srgbClr val="988657"/>
    <a:srgbClr val="837752"/>
    <a:srgbClr val="AC9660"/>
    <a:srgbClr val="FFE411"/>
    <a:srgbClr val="FFFFFF"/>
    <a:srgbClr val="FED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66159" autoAdjust="0"/>
  </p:normalViewPr>
  <p:slideViewPr>
    <p:cSldViewPr snapToGrid="0" snapToObjects="1">
      <p:cViewPr varScale="1">
        <p:scale>
          <a:sx n="72" d="100"/>
          <a:sy n="72" d="100"/>
        </p:scale>
        <p:origin x="1758" y="60"/>
      </p:cViewPr>
      <p:guideLst>
        <p:guide pos="560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42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7098F-87C7-3046-B8E1-0317C0D8D9C4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41DC2-B95D-474E-A103-7B49B85400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074A2-D88D-8F43-B619-246CA3905610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542CC-6F26-A34B-8E15-4341DD4E0F8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99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Deze samenvatting baseert op </a:t>
            </a:r>
          </a:p>
          <a:p>
            <a:r>
              <a:rPr lang="nl-NL" b="1" dirty="0" err="1"/>
              <a:t>Interneting</a:t>
            </a:r>
            <a:r>
              <a:rPr lang="nl-NL" b="1" dirty="0"/>
              <a:t> Is Hard</a:t>
            </a:r>
            <a:r>
              <a:rPr lang="nl-NL" dirty="0"/>
              <a:t> (https://internetingishard.com/html-and-css/)</a:t>
            </a:r>
          </a:p>
          <a:p>
            <a:pPr algn="l"/>
            <a:r>
              <a:rPr lang="nl-NL" dirty="0"/>
              <a:t>de hoofdstukken </a:t>
            </a:r>
            <a:r>
              <a:rPr lang="nl-NL" b="1" i="0" u="none" strike="noStrike" dirty="0" err="1">
                <a:solidFill>
                  <a:srgbClr val="5D6063"/>
                </a:solidFill>
                <a:effectLst/>
                <a:latin typeface="Harman Sans"/>
              </a:rPr>
              <a:t>Flexbox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 </a:t>
            </a:r>
            <a:r>
              <a:rPr lang="nl-NL" b="0" i="0" u="none" strike="noStrike" dirty="0">
                <a:solidFill>
                  <a:srgbClr val="5D6063"/>
                </a:solidFill>
                <a:effectLst/>
                <a:latin typeface="Harman Sans"/>
              </a:rPr>
              <a:t>en </a:t>
            </a:r>
            <a:r>
              <a:rPr lang="nl-NL" b="1" i="0" u="none" strike="noStrike" dirty="0">
                <a:solidFill>
                  <a:srgbClr val="5D6063"/>
                </a:solidFill>
                <a:effectLst/>
                <a:latin typeface="Harman Sans"/>
              </a:rPr>
              <a:t>Advanced Positioning</a:t>
            </a:r>
            <a:endParaRPr lang="nl-NL" b="1" i="0" dirty="0">
              <a:solidFill>
                <a:srgbClr val="5D6063"/>
              </a:solidFill>
              <a:effectLst/>
              <a:latin typeface="Harman San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Ter ondersteuning: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/>
              <a:t>Codeschool: </a:t>
            </a:r>
            <a:r>
              <a:rPr lang="nl-NL" b="1" dirty="0" err="1"/>
              <a:t>Cracking</a:t>
            </a:r>
            <a:r>
              <a:rPr lang="nl-NL" b="1" dirty="0"/>
              <a:t> The Case </a:t>
            </a:r>
            <a:r>
              <a:rPr lang="nl-NL" b="1" dirty="0" err="1"/>
              <a:t>With</a:t>
            </a:r>
            <a:r>
              <a:rPr lang="nl-NL" b="1" dirty="0"/>
              <a:t> </a:t>
            </a:r>
            <a:r>
              <a:rPr lang="nl-NL" b="1" dirty="0" err="1"/>
              <a:t>Flexbox</a:t>
            </a:r>
            <a:r>
              <a:rPr lang="nl-NL" b="0" dirty="0"/>
              <a:t> (</a:t>
            </a:r>
            <a:r>
              <a:rPr lang="nl-NL" dirty="0"/>
              <a:t>https://www.codeschool.com/courses/cracking-the-case-with-flexbox/</a:t>
            </a:r>
            <a:r>
              <a:rPr lang="nl-NL" b="0" dirty="0"/>
              <a:t>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Pluralsight</a:t>
            </a:r>
            <a:r>
              <a:rPr lang="nl-NL" b="1" dirty="0"/>
              <a:t>: CSS Positioning</a:t>
            </a:r>
            <a:r>
              <a:rPr lang="nl-NL" b="0" dirty="0"/>
              <a:t> (https://app.pluralsight.com/library/courses/css-positioning-1834/)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https://flexboxfroggy.com/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0" dirty="0"/>
              <a:t>https://css-tricks.com/snippets/css/a-guide-to-flexbox/</a:t>
            </a:r>
          </a:p>
          <a:p>
            <a:endParaRPr lang="nl-NL" b="1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8542CC-6F26-A34B-8E15-4341DD4E0F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68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283703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8"/>
            <a:ext cx="6102660" cy="563468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>
              <a:defRPr sz="3600" b="1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HTML/</a:t>
            </a:r>
            <a:r>
              <a:rPr lang="nl-NL"/>
              <a:t>CSS 3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829463" y="3984455"/>
            <a:ext cx="6039901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Inhoud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5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4"/>
            <a:ext cx="8620125" cy="4002566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081588" y="2994025"/>
            <a:ext cx="3806825" cy="2992438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8376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de +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9" y="1052514"/>
            <a:ext cx="5416520" cy="2346294"/>
          </a:xfrm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80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>
          <a:xfrm>
            <a:off x="5796950" y="1052513"/>
            <a:ext cx="3078761" cy="2346295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6" name="Tijdelijke aanduiding voor tekst 6"/>
          <p:cNvSpPr>
            <a:spLocks noGrp="1"/>
          </p:cNvSpPr>
          <p:nvPr>
            <p:ph type="body" sz="quarter" idx="13" hasCustomPrompt="1"/>
          </p:nvPr>
        </p:nvSpPr>
        <p:spPr>
          <a:xfrm>
            <a:off x="268289" y="3510950"/>
            <a:ext cx="5416520" cy="2475513"/>
          </a:xfrm>
          <a:solidFill>
            <a:schemeClr val="bg1">
              <a:lumMod val="95000"/>
            </a:schemeClr>
          </a:solidFill>
        </p:spPr>
        <p:txBody>
          <a:bodyPr bIns="93600" anchor="t" anchorCtr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600"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8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5796951" y="3510952"/>
            <a:ext cx="3078761" cy="2475512"/>
          </a:xfr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5812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voor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Onderwerp(en)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288" y="1052513"/>
            <a:ext cx="8620125" cy="5081587"/>
          </a:xfrm>
        </p:spPr>
        <p:txBody>
          <a:bodyPr bIns="936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b="0">
                <a:latin typeface="Consolas" panose="020B06090202040302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nl-NL" dirty="0"/>
              <a:t>Code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1"/>
          </p:nvPr>
        </p:nvSpPr>
        <p:spPr>
          <a:xfrm>
            <a:off x="0" y="6134100"/>
            <a:ext cx="9144000" cy="720000"/>
          </a:xfrm>
          <a:solidFill>
            <a:srgbClr val="A9976A">
              <a:alpha val="50000"/>
            </a:srgbClr>
          </a:solidFill>
          <a:ln w="12700">
            <a:noFill/>
          </a:ln>
        </p:spPr>
        <p:txBody>
          <a:bodyPr lIns="252000" tIns="36000" rIns="252000" bIns="36000" anchor="b" anchorCtr="0">
            <a:noAutofit/>
          </a:bodyPr>
          <a:lstStyle>
            <a:lvl1pPr>
              <a:spcBef>
                <a:spcPts val="0"/>
              </a:spcBef>
              <a:tabLst>
                <a:tab pos="8428038" algn="r"/>
              </a:tabLst>
              <a:defRPr sz="1800" i="1"/>
            </a:lvl1pPr>
            <a:lvl2pPr marL="0" indent="0" algn="r">
              <a:spcBef>
                <a:spcPts val="300"/>
              </a:spcBef>
              <a:buFontTx/>
              <a:buNone/>
              <a:defRPr b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defRPr>
            </a:lvl2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4599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89" y="1065535"/>
            <a:ext cx="8587748" cy="50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288000"/>
            <a:ext cx="6087613" cy="396000"/>
          </a:xfrm>
          <a:prstGeom prst="rect">
            <a:avLst/>
          </a:prstGeom>
        </p:spPr>
        <p:txBody>
          <a:bodyPr vert="horz" wrap="none" lIns="0" tIns="0" rIns="0" bIns="0" rtlCol="0" anchor="t">
            <a:noAutofit/>
          </a:bodyPr>
          <a:lstStyle/>
          <a:p>
            <a:r>
              <a:rPr lang="nl-NL" dirty="0"/>
              <a:t>Onderwerp(en)</a:t>
            </a:r>
            <a:endParaRPr lang="en-US" dirty="0"/>
          </a:p>
        </p:txBody>
      </p:sp>
      <p:sp>
        <p:nvSpPr>
          <p:cNvPr id="6" name="Tekstvak 5"/>
          <p:cNvSpPr txBox="1"/>
          <p:nvPr userDrawn="1"/>
        </p:nvSpPr>
        <p:spPr>
          <a:xfrm>
            <a:off x="1188700" y="5984"/>
            <a:ext cx="1296133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/>
            <a:r>
              <a:rPr lang="nl-NL" sz="1100" b="1" dirty="0">
                <a:solidFill>
                  <a:schemeClr val="bg1"/>
                </a:solidFill>
              </a:rPr>
              <a:t>HTML/CSS - 4</a:t>
            </a:r>
          </a:p>
        </p:txBody>
      </p:sp>
    </p:spTree>
    <p:extLst>
      <p:ext uri="{BB962C8B-B14F-4D97-AF65-F5344CB8AC3E}">
        <p14:creationId xmlns:p14="http://schemas.microsoft.com/office/powerpoint/2010/main" val="121086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1" i="0" kern="1200">
          <a:solidFill>
            <a:schemeClr val="bg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63" userDrawn="1">
          <p15:clr>
            <a:srgbClr val="F26B43"/>
          </p15:clr>
        </p15:guide>
        <p15:guide id="2" pos="5591" userDrawn="1">
          <p15:clr>
            <a:srgbClr val="F26B43"/>
          </p15:clr>
        </p15:guide>
        <p15:guide id="3" pos="15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etingishard.com/html-and-cs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w3schools.com/" TargetMode="External"/><Relationship Id="rId5" Type="http://schemas.openxmlformats.org/officeDocument/2006/relationships/hyperlink" Target="https://app.pluralsight.com/library/courses/css-positioning-1834/" TargetMode="External"/><Relationship Id="rId4" Type="http://schemas.openxmlformats.org/officeDocument/2006/relationships/hyperlink" Target="http://www.codeschool.com/courses/cracking-the-case-with-flexbox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11481"/>
          <a:stretch>
            <a:fillRect/>
          </a:stretch>
        </p:blipFill>
        <p:spPr/>
      </p:pic>
      <p:sp>
        <p:nvSpPr>
          <p:cNvPr id="36" name="Rechthoek 35"/>
          <p:cNvSpPr/>
          <p:nvPr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HTML / CSS 4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Flexboxen</a:t>
            </a:r>
            <a:r>
              <a:rPr lang="nl-NL" dirty="0"/>
              <a:t> en positioneren</a:t>
            </a:r>
          </a:p>
          <a:p>
            <a:endParaRPr lang="nl-NL" dirty="0"/>
          </a:p>
        </p:txBody>
      </p:sp>
      <p:pic>
        <p:nvPicPr>
          <p:cNvPr id="39" name="Afbeelding 38" descr="logo_ha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9E604-1A6C-47B6-AA67-F35324ACF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 - HTML/CSS 4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0A695C-CC47-43AF-8555-ED32B847A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288" y="1052513"/>
            <a:ext cx="8620125" cy="5730124"/>
          </a:xfrm>
        </p:spPr>
        <p:txBody>
          <a:bodyPr>
            <a:normAutofit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Flexwerken met CSS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Container en items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Richting bepalen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Inhoud verdelen (over de hoofdrichting)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Items onderling uitlijnen (dwars op de hoofdrichting)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Verfijnd positioneren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Vast op pagina of op scherm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Relatief en vast met relatie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/>
              <a:t>Instelopties voor het verfijnde positioneren</a:t>
            </a:r>
          </a:p>
          <a:p>
            <a:pPr marL="457200" lvl="1" indent="0">
              <a:buNone/>
            </a:pPr>
            <a:endParaRPr lang="nl-NL" dirty="0"/>
          </a:p>
          <a:p>
            <a:pPr lvl="1"/>
            <a:endParaRPr lang="nl-NL" dirty="0"/>
          </a:p>
          <a:p>
            <a:pPr marL="457200" lvl="1" indent="0">
              <a:buNone/>
            </a:pPr>
            <a:r>
              <a:rPr lang="nl-NL" b="1" dirty="0">
                <a:latin typeface="+mj-lt"/>
              </a:rPr>
              <a:t>Handleiding:</a:t>
            </a:r>
            <a:r>
              <a:rPr lang="nl-NL" dirty="0">
                <a:latin typeface="+mj-lt"/>
              </a:rPr>
              <a:t> </a:t>
            </a:r>
            <a:r>
              <a:rPr lang="nl-NL" dirty="0">
                <a:hlinkClick r:id="rId3"/>
              </a:rPr>
              <a:t>internetingishard.com</a:t>
            </a:r>
            <a:endParaRPr lang="nl-NL" dirty="0"/>
          </a:p>
          <a:p>
            <a:pPr marL="457200" lvl="1" indent="0">
              <a:buNone/>
            </a:pPr>
            <a:r>
              <a:rPr lang="nl-NL" b="1" dirty="0" err="1"/>
              <a:t>Videotutorials</a:t>
            </a:r>
            <a:r>
              <a:rPr lang="nl-NL" b="1" dirty="0"/>
              <a:t>: </a:t>
            </a:r>
          </a:p>
          <a:p>
            <a:pPr marL="457200" lvl="1" indent="0">
              <a:buNone/>
            </a:pPr>
            <a:r>
              <a:rPr lang="nl-NL" dirty="0">
                <a:hlinkClick r:id="rId4"/>
              </a:rPr>
              <a:t>www.codeschool.com/courses/cracking-the-case-with-flexbox/</a:t>
            </a:r>
            <a:r>
              <a:rPr lang="nl-NL" dirty="0"/>
              <a:t> </a:t>
            </a:r>
          </a:p>
          <a:p>
            <a:pPr marL="457200" lvl="1" indent="0">
              <a:buNone/>
            </a:pPr>
            <a:r>
              <a:rPr lang="nl-NL" dirty="0" err="1">
                <a:hlinkClick r:id="rId5"/>
              </a:rPr>
              <a:t>Pluralsight</a:t>
            </a:r>
            <a:r>
              <a:rPr lang="nl-NL" dirty="0">
                <a:hlinkClick r:id="rId5"/>
              </a:rPr>
              <a:t> CSS Positioning</a:t>
            </a:r>
            <a:endParaRPr lang="nl-NL" dirty="0"/>
          </a:p>
          <a:p>
            <a:pPr marL="457200" lvl="1" indent="0">
              <a:buNone/>
            </a:pPr>
            <a:r>
              <a:rPr lang="nl-NL" b="1" dirty="0"/>
              <a:t>Naslag en probeersels:</a:t>
            </a:r>
            <a:r>
              <a:rPr lang="nl-NL" dirty="0"/>
              <a:t> </a:t>
            </a:r>
            <a:r>
              <a:rPr lang="nl-NL" dirty="0">
                <a:hlinkClick r:id="rId6"/>
              </a:rPr>
              <a:t>www.w3schools.com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863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4EE697-1587-492D-AA90-B8905435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Container </a:t>
            </a:r>
            <a:r>
              <a:rPr lang="nl-NL" dirty="0" err="1"/>
              <a:t>goes</a:t>
            </a:r>
            <a:r>
              <a:rPr lang="nl-NL" dirty="0"/>
              <a:t> </a:t>
            </a:r>
            <a:r>
              <a:rPr lang="nl-NL" dirty="0" err="1"/>
              <a:t>flex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5F91157-D325-4247-8A75-A4F133D873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tabLst>
                <a:tab pos="8609013" algn="r"/>
              </a:tabLst>
            </a:pPr>
            <a:r>
              <a:rPr lang="nl-NL" dirty="0"/>
              <a:t>Container, items	</a:t>
            </a:r>
            <a:r>
              <a:rPr lang="nl-NL" sz="2000" i="0" dirty="0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display: </a:t>
            </a:r>
            <a:r>
              <a:rPr lang="nl-NL" sz="2000" i="0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flex</a:t>
            </a:r>
            <a:endParaRPr lang="nl-NL" sz="2000" i="0" dirty="0">
              <a:solidFill>
                <a:srgbClr val="0070C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1"/>
            <a:r>
              <a:rPr lang="nl-NL" dirty="0" err="1"/>
              <a:t>justify</a:t>
            </a:r>
            <a:r>
              <a:rPr lang="nl-NL" dirty="0"/>
              <a:t>-content: </a:t>
            </a:r>
            <a:r>
              <a:rPr lang="nl-NL" dirty="0" err="1"/>
              <a:t>flex-start|flex-end|center|space-between</a:t>
            </a:r>
            <a:r>
              <a:rPr lang="nl-NL" dirty="0"/>
              <a:t>|..</a:t>
            </a:r>
          </a:p>
        </p:txBody>
      </p:sp>
      <p:pic>
        <p:nvPicPr>
          <p:cNvPr id="12" name="Tijdelijke aanduiding voor afbeelding 11">
            <a:extLst>
              <a:ext uri="{FF2B5EF4-FFF2-40B4-BE49-F238E27FC236}">
                <a16:creationId xmlns:a16="http://schemas.microsoft.com/office/drawing/2014/main" id="{339E4635-9FE1-4251-8C7C-C4FA062FD8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837614" y="1052513"/>
            <a:ext cx="3038095" cy="1253214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BB905885-3117-4777-89D5-69D5893FC57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097542" y="1044404"/>
            <a:ext cx="2464136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Item3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endParaRPr kumimoji="0" lang="nl-NL" altLang="nl-NL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5B0C3757-009F-46C5-A690-3B38C1BD31F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2688671"/>
            <a:ext cx="5376793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padding: 0.5em;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	background-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#00acae;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	list-</a:t>
            </a:r>
            <a:r>
              <a:rPr lang="nl-NL" altLang="nl-NL" sz="1800" dirty="0" err="1">
                <a:solidFill>
                  <a:srgbClr val="A8A8A8"/>
                </a:solidFill>
              </a:rPr>
              <a:t>style</a:t>
            </a:r>
            <a:r>
              <a:rPr lang="nl-NL" altLang="nl-NL" sz="1800" dirty="0">
                <a:solidFill>
                  <a:srgbClr val="A8A8A8"/>
                </a:solidFill>
              </a:rPr>
              <a:t>-type: none;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	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#fad406;}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li {background-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#ee3559;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	padding: 0.1em; </a:t>
            </a:r>
            <a:r>
              <a:rPr lang="nl-NL" altLang="nl-NL" sz="1800" dirty="0" err="1">
                <a:solidFill>
                  <a:srgbClr val="A8A8A8"/>
                </a:solidFill>
              </a:rPr>
              <a:t>margin</a:t>
            </a:r>
            <a:r>
              <a:rPr lang="nl-NL" altLang="nl-NL" sz="1800" dirty="0">
                <a:solidFill>
                  <a:srgbClr val="A8A8A8"/>
                </a:solidFill>
              </a:rPr>
              <a:t>: 0.1em;}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 dirty="0">
              <a:ln>
                <a:noFill/>
              </a:ln>
              <a:solidFill>
                <a:srgbClr val="A8A8A8"/>
              </a:solidFill>
              <a:effectLst/>
              <a:latin typeface="Consolas" panose="020B0609020204030204" pitchFamily="49" charset="0"/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De container krijgt display: </a:t>
            </a:r>
            <a:r>
              <a:rPr lang="nl-NL" altLang="nl-NL" sz="1800" dirty="0" err="1">
                <a:solidFill>
                  <a:srgbClr val="A8A8A8"/>
                </a:solidFill>
              </a:rPr>
              <a:t>flex</a:t>
            </a:r>
            <a:r>
              <a:rPr lang="nl-NL" altLang="nl-NL" sz="1800" dirty="0">
                <a:solidFill>
                  <a:srgbClr val="A8A8A8"/>
                </a:solidFill>
              </a:rPr>
              <a:t> */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>
                <a:solidFill>
                  <a:schemeClr val="accent5"/>
                </a:solidFill>
              </a:rPr>
              <a:t>display</a:t>
            </a:r>
            <a:r>
              <a:rPr lang="nl-NL" altLang="nl-NL" sz="1800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flex</a:t>
            </a:r>
            <a:r>
              <a:rPr lang="nl-NL" altLang="nl-NL" sz="1800" dirty="0">
                <a:solidFill>
                  <a:schemeClr val="accent5"/>
                </a:solidFill>
              </a:rPr>
              <a:t>;</a:t>
            </a:r>
            <a:r>
              <a:rPr lang="nl-NL" altLang="nl-NL" sz="1800" dirty="0">
                <a:solidFill>
                  <a:srgbClr val="FF0000"/>
                </a:solidFill>
              </a:rPr>
              <a:t> 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Op de </a:t>
            </a:r>
            <a:r>
              <a:rPr lang="nl-NL" altLang="nl-NL" sz="1800" dirty="0" err="1">
                <a:solidFill>
                  <a:srgbClr val="A8A8A8"/>
                </a:solidFill>
              </a:rPr>
              <a:t>containter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 err="1">
                <a:solidFill>
                  <a:srgbClr val="A8A8A8"/>
                </a:solidFill>
              </a:rPr>
              <a:t>justify</a:t>
            </a:r>
            <a:r>
              <a:rPr lang="nl-NL" altLang="nl-NL" sz="1800" dirty="0">
                <a:solidFill>
                  <a:srgbClr val="A8A8A8"/>
                </a:solidFill>
              </a:rPr>
              <a:t>-content */</a:t>
            </a:r>
            <a:br>
              <a:rPr lang="nl-NL" altLang="nl-NL" sz="1800" i="1" dirty="0">
                <a:solidFill>
                  <a:srgbClr val="808080"/>
                </a:solidFill>
              </a:rPr>
            </a:b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justify</a:t>
            </a:r>
            <a:r>
              <a:rPr lang="nl-NL" altLang="nl-NL" sz="1800" b="1" dirty="0">
                <a:solidFill>
                  <a:schemeClr val="accent5"/>
                </a:solidFill>
              </a:rPr>
              <a:t>-content</a:t>
            </a:r>
            <a:r>
              <a:rPr lang="nl-NL" altLang="nl-NL" sz="1800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space-around</a:t>
            </a:r>
            <a:r>
              <a:rPr lang="nl-NL" altLang="nl-NL" sz="1800" dirty="0">
                <a:solidFill>
                  <a:schemeClr val="accent5"/>
                </a:solidFill>
              </a:rPr>
              <a:t>;</a:t>
            </a:r>
            <a:r>
              <a:rPr lang="nl-NL" altLang="nl-NL" sz="1800" dirty="0">
                <a:solidFill>
                  <a:srgbClr val="FF0000"/>
                </a:solidFill>
              </a:rPr>
              <a:t> 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  <a:endParaRPr lang="nl-NL" altLang="nl-NL" sz="1800" dirty="0">
              <a:latin typeface="Arial" panose="020B0604020202020204" pitchFamily="34" charset="0"/>
            </a:endParaRPr>
          </a:p>
        </p:txBody>
      </p:sp>
      <p:pic>
        <p:nvPicPr>
          <p:cNvPr id="15" name="Tijdelijke aanduiding voor afbeelding 11">
            <a:extLst>
              <a:ext uri="{FF2B5EF4-FFF2-40B4-BE49-F238E27FC236}">
                <a16:creationId xmlns:a16="http://schemas.microsoft.com/office/drawing/2014/main" id="{A1637C02-ADE9-4C5C-B312-F4A9891CB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614" y="2897709"/>
            <a:ext cx="3038095" cy="7595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Tijdelijke aanduiding voor afbeelding 11">
            <a:extLst>
              <a:ext uri="{FF2B5EF4-FFF2-40B4-BE49-F238E27FC236}">
                <a16:creationId xmlns:a16="http://schemas.microsoft.com/office/drawing/2014/main" id="{0BA7E3A9-61B8-4233-AF4A-70A48A902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614" y="4249214"/>
            <a:ext cx="3038095" cy="7595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Tijdelijke aanduiding voor afbeelding 11">
            <a:extLst>
              <a:ext uri="{FF2B5EF4-FFF2-40B4-BE49-F238E27FC236}">
                <a16:creationId xmlns:a16="http://schemas.microsoft.com/office/drawing/2014/main" id="{C52C5DD5-B4BD-407A-9A52-4B5FE3AFC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614" y="5131984"/>
            <a:ext cx="3038095" cy="7595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1998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4EE697-1587-492D-AA90-B8905435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Flex</a:t>
            </a:r>
            <a:r>
              <a:rPr lang="nl-NL" dirty="0"/>
              <a:t> in alle richtingen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5F91157-D325-4247-8A75-A4F133D873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391564"/>
            <a:ext cx="9144000" cy="466436"/>
          </a:xfrm>
        </p:spPr>
        <p:txBody>
          <a:bodyPr/>
          <a:lstStyle/>
          <a:p>
            <a:pPr>
              <a:tabLst>
                <a:tab pos="8609013" algn="r"/>
              </a:tabLst>
            </a:pPr>
            <a:r>
              <a:rPr lang="nl-NL" dirty="0"/>
              <a:t>	</a:t>
            </a:r>
            <a:endParaRPr lang="nl-NL" sz="2000" i="0" dirty="0">
              <a:solidFill>
                <a:srgbClr val="0070C0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lvl="1"/>
            <a:r>
              <a:rPr lang="nl-NL" dirty="0" err="1"/>
              <a:t>flex-direction</a:t>
            </a:r>
            <a:r>
              <a:rPr lang="nl-NL" dirty="0"/>
              <a:t>: </a:t>
            </a:r>
            <a:r>
              <a:rPr lang="nl-NL" dirty="0" err="1"/>
              <a:t>row|row-reverse|column|column-reverse</a:t>
            </a:r>
            <a:endParaRPr lang="nl-NL" dirty="0"/>
          </a:p>
        </p:txBody>
      </p:sp>
      <p:pic>
        <p:nvPicPr>
          <p:cNvPr id="12" name="Tijdelijke aanduiding voor afbeelding 11">
            <a:extLst>
              <a:ext uri="{FF2B5EF4-FFF2-40B4-BE49-F238E27FC236}">
                <a16:creationId xmlns:a16="http://schemas.microsoft.com/office/drawing/2014/main" id="{339E4635-9FE1-4251-8C7C-C4FA062FD8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5837614" y="1052513"/>
            <a:ext cx="3009524" cy="126666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BB905885-3117-4777-89D5-69D5893FC57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2800801" y="1538594"/>
            <a:ext cx="2464136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    &lt;li&gt;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Item3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&lt;/li&gt;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kumimoji="0" lang="nl-NL" altLang="nl-NL" sz="1800" b="0" i="0" u="none" strike="noStrike" cap="none" normalizeH="0" baseline="0" dirty="0" err="1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  <a:endParaRPr kumimoji="0" lang="nl-NL" altLang="nl-NL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5B0C3757-009F-46C5-A690-3B38C1BD31F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3519669"/>
            <a:ext cx="5287025" cy="17543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De container krijgt display: </a:t>
            </a:r>
            <a:r>
              <a:rPr lang="nl-NL" altLang="nl-NL" sz="1800" dirty="0" err="1">
                <a:solidFill>
                  <a:srgbClr val="A8A8A8"/>
                </a:solidFill>
              </a:rPr>
              <a:t>flex</a:t>
            </a:r>
            <a:r>
              <a:rPr lang="nl-NL" altLang="nl-NL" sz="1800" dirty="0">
                <a:solidFill>
                  <a:srgbClr val="A8A8A8"/>
                </a:solidFill>
              </a:rPr>
              <a:t> */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>
                <a:solidFill>
                  <a:schemeClr val="accent5"/>
                </a:solidFill>
              </a:rPr>
              <a:t>display</a:t>
            </a:r>
            <a:r>
              <a:rPr lang="nl-NL" altLang="nl-NL" sz="1800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flex</a:t>
            </a:r>
            <a:r>
              <a:rPr lang="nl-NL" altLang="nl-NL" sz="1800" dirty="0">
                <a:solidFill>
                  <a:schemeClr val="accent5"/>
                </a:solidFill>
              </a:rPr>
              <a:t>;</a:t>
            </a:r>
            <a:r>
              <a:rPr lang="nl-NL" altLang="nl-NL" sz="1800" dirty="0">
                <a:solidFill>
                  <a:srgbClr val="FF0000"/>
                </a:solidFill>
              </a:rPr>
              <a:t> 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FF0000"/>
                </a:solidFill>
              </a:rPr>
              <a:t>	</a:t>
            </a:r>
            <a:r>
              <a:rPr lang="nl-NL" altLang="nl-NL" sz="1800" b="1" dirty="0">
                <a:solidFill>
                  <a:schemeClr val="accent5"/>
                </a:solidFill>
              </a:rPr>
              <a:t>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justify</a:t>
            </a:r>
            <a:r>
              <a:rPr lang="nl-NL" altLang="nl-NL" sz="1800" b="1" dirty="0">
                <a:solidFill>
                  <a:schemeClr val="accent5"/>
                </a:solidFill>
              </a:rPr>
              <a:t>-content</a:t>
            </a:r>
            <a:r>
              <a:rPr lang="nl-NL" altLang="nl-NL" sz="1800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space-around</a:t>
            </a:r>
            <a:r>
              <a:rPr lang="nl-NL" altLang="nl-NL" sz="1800" dirty="0">
                <a:solidFill>
                  <a:schemeClr val="accent5"/>
                </a:solidFill>
              </a:rPr>
              <a:t>;</a:t>
            </a:r>
            <a:r>
              <a:rPr lang="nl-NL" altLang="nl-NL" sz="1800" dirty="0">
                <a:solidFill>
                  <a:srgbClr val="FF0000"/>
                </a:solidFill>
              </a:rPr>
              <a:t> 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Op de container: </a:t>
            </a:r>
            <a:r>
              <a:rPr lang="nl-NL" altLang="nl-NL" sz="1800" dirty="0" err="1">
                <a:solidFill>
                  <a:srgbClr val="A8A8A8"/>
                </a:solidFill>
              </a:rPr>
              <a:t>flex-direction</a:t>
            </a:r>
            <a:r>
              <a:rPr lang="nl-NL" altLang="nl-NL" sz="1800" dirty="0">
                <a:solidFill>
                  <a:srgbClr val="A8A8A8"/>
                </a:solidFill>
              </a:rPr>
              <a:t> */</a:t>
            </a:r>
            <a:br>
              <a:rPr lang="nl-NL" altLang="nl-NL" sz="1800" i="1" dirty="0">
                <a:solidFill>
                  <a:srgbClr val="808080"/>
                </a:solidFill>
              </a:rPr>
            </a:b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flex-direction</a:t>
            </a:r>
            <a:r>
              <a:rPr lang="nl-NL" altLang="nl-NL" sz="1800" b="1" dirty="0">
                <a:solidFill>
                  <a:schemeClr val="accent5"/>
                </a:solidFill>
              </a:rPr>
              <a:t>: column;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</p:txBody>
      </p:sp>
      <p:pic>
        <p:nvPicPr>
          <p:cNvPr id="15" name="Tijdelijke aanduiding voor afbeelding 11">
            <a:extLst>
              <a:ext uri="{FF2B5EF4-FFF2-40B4-BE49-F238E27FC236}">
                <a16:creationId xmlns:a16="http://schemas.microsoft.com/office/drawing/2014/main" id="{A1637C02-ADE9-4C5C-B312-F4A9891CB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614" y="2574272"/>
            <a:ext cx="3009524" cy="133333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Tijdelijke aanduiding voor afbeelding 11">
            <a:extLst>
              <a:ext uri="{FF2B5EF4-FFF2-40B4-BE49-F238E27FC236}">
                <a16:creationId xmlns:a16="http://schemas.microsoft.com/office/drawing/2014/main" id="{0BA7E3A9-61B8-4233-AF4A-70A48A902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614" y="4282765"/>
            <a:ext cx="3009524" cy="72381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Tijdelijke aanduiding voor afbeelding 11">
            <a:extLst>
              <a:ext uri="{FF2B5EF4-FFF2-40B4-BE49-F238E27FC236}">
                <a16:creationId xmlns:a16="http://schemas.microsoft.com/office/drawing/2014/main" id="{C52C5DD5-B4BD-407A-9A52-4B5FE3AFC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614" y="5354028"/>
            <a:ext cx="3009524" cy="73333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142A19FC-0FA6-4AC3-A0EB-82AD7C0389CA}"/>
              </a:ext>
            </a:extLst>
          </p:cNvPr>
          <p:cNvCxnSpPr/>
          <p:nvPr/>
        </p:nvCxnSpPr>
        <p:spPr>
          <a:xfrm>
            <a:off x="5689838" y="1126836"/>
            <a:ext cx="0" cy="10344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F1254D04-DCA0-402E-854F-49145F23A2B0}"/>
              </a:ext>
            </a:extLst>
          </p:cNvPr>
          <p:cNvCxnSpPr/>
          <p:nvPr/>
        </p:nvCxnSpPr>
        <p:spPr>
          <a:xfrm flipV="1">
            <a:off x="5680738" y="2650836"/>
            <a:ext cx="6993" cy="10252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336564B8-F9FE-4C4E-BD6F-A35C49866A34}"/>
              </a:ext>
            </a:extLst>
          </p:cNvPr>
          <p:cNvCxnSpPr/>
          <p:nvPr/>
        </p:nvCxnSpPr>
        <p:spPr>
          <a:xfrm flipH="1">
            <a:off x="5984630" y="5117411"/>
            <a:ext cx="271549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7AE8CA92-3EB0-49A1-96C1-6E7F41EFB5D1}"/>
              </a:ext>
            </a:extLst>
          </p:cNvPr>
          <p:cNvCxnSpPr/>
          <p:nvPr/>
        </p:nvCxnSpPr>
        <p:spPr>
          <a:xfrm>
            <a:off x="6012873" y="6188961"/>
            <a:ext cx="271549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0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4EE697-1587-492D-AA90-B8905435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Alignen</a:t>
            </a:r>
            <a:r>
              <a:rPr lang="nl-NL" dirty="0"/>
              <a:t> en </a:t>
            </a:r>
            <a:r>
              <a:rPr lang="nl-NL" dirty="0" err="1"/>
              <a:t>wrappen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5F91157-D325-4247-8A75-A4F133D873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129143"/>
            <a:ext cx="9144000" cy="720000"/>
          </a:xfrm>
        </p:spPr>
        <p:txBody>
          <a:bodyPr/>
          <a:lstStyle/>
          <a:p>
            <a:pPr lvl="1"/>
            <a:r>
              <a:rPr lang="nl-NL" dirty="0" err="1"/>
              <a:t>align</a:t>
            </a:r>
            <a:r>
              <a:rPr lang="nl-NL" dirty="0"/>
              <a:t>-items: </a:t>
            </a:r>
            <a:r>
              <a:rPr lang="nl-NL" dirty="0" err="1"/>
              <a:t>flex-start|flex-end|center|base-line|strech</a:t>
            </a:r>
            <a:endParaRPr lang="nl-NL" dirty="0"/>
          </a:p>
          <a:p>
            <a:pPr lvl="1"/>
            <a:r>
              <a:rPr lang="nl-NL" dirty="0" err="1"/>
              <a:t>flex-wrap</a:t>
            </a:r>
            <a:r>
              <a:rPr lang="nl-NL" dirty="0"/>
              <a:t>: </a:t>
            </a:r>
            <a:r>
              <a:rPr lang="nl-NL" dirty="0" err="1"/>
              <a:t>nowrap|wrap|wrap-reverse</a:t>
            </a:r>
            <a:endParaRPr lang="nl-NL" dirty="0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5B0C3757-009F-46C5-A690-3B38C1BD31F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46456"/>
            <a:ext cx="4363695" cy="31393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</a:t>
            </a:r>
            <a:r>
              <a:rPr lang="nl-NL" altLang="nl-NL" sz="1800" dirty="0" err="1">
                <a:solidFill>
                  <a:srgbClr val="A8A8A8"/>
                </a:solidFill>
              </a:rPr>
              <a:t>Alignen</a:t>
            </a:r>
            <a:r>
              <a:rPr lang="nl-NL" altLang="nl-NL" sz="1800" dirty="0">
                <a:solidFill>
                  <a:srgbClr val="A8A8A8"/>
                </a:solidFill>
              </a:rPr>
              <a:t> dwars op </a:t>
            </a:r>
            <a:r>
              <a:rPr lang="nl-NL" altLang="nl-NL" sz="1800" dirty="0" err="1">
                <a:solidFill>
                  <a:srgbClr val="A8A8A8"/>
                </a:solidFill>
              </a:rPr>
              <a:t>direction</a:t>
            </a:r>
            <a:r>
              <a:rPr lang="nl-NL" altLang="nl-NL" sz="1800" dirty="0">
                <a:solidFill>
                  <a:srgbClr val="A8A8A8"/>
                </a:solidFill>
              </a:rPr>
              <a:t> */</a:t>
            </a:r>
            <a:br>
              <a:rPr lang="nl-NL" altLang="nl-NL" sz="1800" i="1" dirty="0">
                <a:solidFill>
                  <a:srgbClr val="808080"/>
                </a:solidFill>
              </a:rPr>
            </a:b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align</a:t>
            </a:r>
            <a:r>
              <a:rPr lang="nl-NL" altLang="nl-NL" sz="1800" b="1" dirty="0">
                <a:solidFill>
                  <a:schemeClr val="accent5"/>
                </a:solidFill>
              </a:rPr>
              <a:t>-items: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flex</a:t>
            </a:r>
            <a:r>
              <a:rPr lang="nl-NL" altLang="nl-NL" sz="1800" b="1" dirty="0">
                <a:solidFill>
                  <a:schemeClr val="accent5"/>
                </a:solidFill>
              </a:rPr>
              <a:t>-end;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 Items passen niet meer */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li {</a:t>
            </a:r>
            <a:r>
              <a:rPr lang="nl-NL" altLang="nl-NL" sz="1800" dirty="0" err="1">
                <a:solidFill>
                  <a:srgbClr val="A8A8A8"/>
                </a:solidFill>
              </a:rPr>
              <a:t>width</a:t>
            </a:r>
            <a:r>
              <a:rPr lang="nl-NL" altLang="nl-NL" sz="1800" dirty="0">
                <a:solidFill>
                  <a:srgbClr val="A8A8A8"/>
                </a:solidFill>
              </a:rPr>
              <a:t>: 100px;}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>
                <a:solidFill>
                  <a:srgbClr val="A8A8A8"/>
                </a:solidFill>
              </a:rPr>
              <a:t>/*</a:t>
            </a:r>
            <a:r>
              <a:rPr lang="nl-NL" altLang="nl-NL" sz="1800" dirty="0" err="1">
                <a:solidFill>
                  <a:srgbClr val="A8A8A8"/>
                </a:solidFill>
              </a:rPr>
              <a:t>Wrappen</a:t>
            </a:r>
            <a:r>
              <a:rPr lang="nl-NL" altLang="nl-NL" sz="1800" dirty="0">
                <a:solidFill>
                  <a:srgbClr val="A8A8A8"/>
                </a:solidFill>
              </a:rPr>
              <a:t> of in elkaar schuiven*/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nl-NL" altLang="nl-NL" sz="1800" dirty="0" err="1">
                <a:solidFill>
                  <a:srgbClr val="A8A8A8"/>
                </a:solidFill>
              </a:rPr>
              <a:t>nav</a:t>
            </a:r>
            <a:r>
              <a:rPr lang="nl-NL" altLang="nl-NL" sz="1800" dirty="0">
                <a:solidFill>
                  <a:srgbClr val="A8A8A8"/>
                </a:solidFill>
              </a:rPr>
              <a:t> </a:t>
            </a:r>
            <a:r>
              <a:rPr lang="nl-NL" altLang="nl-NL" sz="1800" dirty="0" err="1">
                <a:solidFill>
                  <a:srgbClr val="A8A8A8"/>
                </a:solidFill>
              </a:rPr>
              <a:t>ul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flex-wrap</a:t>
            </a:r>
            <a:r>
              <a:rPr lang="nl-NL" altLang="nl-NL" sz="1800" b="1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wrap</a:t>
            </a:r>
            <a:r>
              <a:rPr lang="nl-NL" altLang="nl-NL" sz="1800" b="1" dirty="0">
                <a:solidFill>
                  <a:schemeClr val="accent5"/>
                </a:solidFill>
              </a:rPr>
              <a:t>;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nl-NL" altLang="nl-NL" sz="1800" dirty="0">
              <a:solidFill>
                <a:srgbClr val="A8A8A8"/>
              </a:solidFill>
            </a:endParaRPr>
          </a:p>
        </p:txBody>
      </p:sp>
      <p:pic>
        <p:nvPicPr>
          <p:cNvPr id="15" name="Tijdelijke aanduiding voor afbeelding 11">
            <a:extLst>
              <a:ext uri="{FF2B5EF4-FFF2-40B4-BE49-F238E27FC236}">
                <a16:creationId xmlns:a16="http://schemas.microsoft.com/office/drawing/2014/main" id="{A1637C02-ADE9-4C5C-B312-F4A9891CB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614" y="2369145"/>
            <a:ext cx="3009524" cy="112381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Tijdelijke aanduiding voor afbeelding 11">
            <a:extLst>
              <a:ext uri="{FF2B5EF4-FFF2-40B4-BE49-F238E27FC236}">
                <a16:creationId xmlns:a16="http://schemas.microsoft.com/office/drawing/2014/main" id="{0BA7E3A9-61B8-4233-AF4A-70A48A902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614" y="3609587"/>
            <a:ext cx="3009524" cy="115238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Tijdelijke aanduiding voor afbeelding 11">
            <a:extLst>
              <a:ext uri="{FF2B5EF4-FFF2-40B4-BE49-F238E27FC236}">
                <a16:creationId xmlns:a16="http://schemas.microsoft.com/office/drawing/2014/main" id="{C52C5DD5-B4BD-407A-9A52-4B5FE3AFC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614" y="4878601"/>
            <a:ext cx="3009524" cy="115238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Tijdelijke aanduiding voor afbeelding 11">
            <a:extLst>
              <a:ext uri="{FF2B5EF4-FFF2-40B4-BE49-F238E27FC236}">
                <a16:creationId xmlns:a16="http://schemas.microsoft.com/office/drawing/2014/main" id="{339E4635-9FE1-4251-8C7C-C4FA062FD8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tretch>
            <a:fillRect/>
          </a:stretch>
        </p:blipFill>
        <p:spPr>
          <a:xfrm>
            <a:off x="5837614" y="1119180"/>
            <a:ext cx="3009524" cy="1133333"/>
          </a:xfrm>
          <a:prstGeom prst="rect">
            <a:avLst/>
          </a:prstGeom>
        </p:spPr>
      </p:pic>
      <p:pic>
        <p:nvPicPr>
          <p:cNvPr id="14" name="Tijdelijke aanduiding voor afbeelding 11">
            <a:extLst>
              <a:ext uri="{FF2B5EF4-FFF2-40B4-BE49-F238E27FC236}">
                <a16:creationId xmlns:a16="http://schemas.microsoft.com/office/drawing/2014/main" id="{7D3CA621-A989-46EC-B892-F0DD179A6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825" y="4283938"/>
            <a:ext cx="3009524" cy="160000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537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C809AF-DE0B-4A13-89D5-28DF1A31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Position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2C46659-DD94-448C-B22C-A3E25CE505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b="1" dirty="0" err="1">
                <a:latin typeface="Arial Black" panose="020B0A04020102020204" pitchFamily="34" charset="0"/>
              </a:rPr>
              <a:t>Static</a:t>
            </a:r>
            <a:endParaRPr lang="nl-NL" b="1" dirty="0">
              <a:latin typeface="Arial Black" panose="020B0A04020102020204" pitchFamily="34" charset="0"/>
            </a:endParaRPr>
          </a:p>
          <a:p>
            <a:r>
              <a:rPr lang="nl-NL" b="1" dirty="0">
                <a:latin typeface="+mj-lt"/>
              </a:rPr>
              <a:t>De standaard flow, achter elkaar </a:t>
            </a:r>
            <a:br>
              <a:rPr lang="nl-NL" b="1" dirty="0">
                <a:latin typeface="+mj-lt"/>
              </a:rPr>
            </a:br>
            <a:r>
              <a:rPr lang="nl-NL" b="1" dirty="0">
                <a:latin typeface="+mj-lt"/>
              </a:rPr>
              <a:t>aan, daar waar plek is</a:t>
            </a:r>
          </a:p>
          <a:p>
            <a:endParaRPr lang="nl-NL" sz="1050" b="1" dirty="0">
              <a:latin typeface="+mj-lt"/>
            </a:endParaRPr>
          </a:p>
          <a:p>
            <a:r>
              <a:rPr lang="nl-NL" b="1" dirty="0" err="1">
                <a:latin typeface="Arial Black" panose="020B0A04020102020204" pitchFamily="34" charset="0"/>
              </a:rPr>
              <a:t>Relative</a:t>
            </a:r>
            <a:endParaRPr lang="nl-NL" b="1" dirty="0">
              <a:latin typeface="Arial Black" panose="020B0A04020102020204" pitchFamily="34" charset="0"/>
            </a:endParaRPr>
          </a:p>
          <a:p>
            <a:r>
              <a:rPr lang="nl-NL" b="1" dirty="0">
                <a:latin typeface="+mj-lt"/>
              </a:rPr>
              <a:t>Een beetje verschoven naar:</a:t>
            </a:r>
            <a:br>
              <a:rPr lang="nl-NL" b="1" dirty="0">
                <a:latin typeface="+mj-lt"/>
              </a:rPr>
            </a:br>
            <a:r>
              <a:rPr lang="nl-NL" b="1" dirty="0" err="1">
                <a:latin typeface="+mj-lt"/>
              </a:rPr>
              <a:t>left</a:t>
            </a:r>
            <a:r>
              <a:rPr lang="nl-NL" b="1" dirty="0">
                <a:latin typeface="+mj-lt"/>
              </a:rPr>
              <a:t> of right, top of </a:t>
            </a:r>
            <a:r>
              <a:rPr lang="nl-NL" b="1" dirty="0" err="1">
                <a:latin typeface="+mj-lt"/>
              </a:rPr>
              <a:t>bottom</a:t>
            </a:r>
            <a:endParaRPr lang="nl-NL" b="1" dirty="0">
              <a:latin typeface="+mj-lt"/>
            </a:endParaRPr>
          </a:p>
          <a:p>
            <a:endParaRPr lang="nl-NL" sz="1050" b="1" dirty="0">
              <a:latin typeface="+mj-lt"/>
            </a:endParaRPr>
          </a:p>
          <a:p>
            <a:r>
              <a:rPr lang="nl-NL" b="1" dirty="0">
                <a:latin typeface="Arial Black" panose="020B0A04020102020204" pitchFamily="34" charset="0"/>
              </a:rPr>
              <a:t>Absolute</a:t>
            </a:r>
          </a:p>
          <a:p>
            <a:r>
              <a:rPr lang="nl-NL" b="1" dirty="0">
                <a:latin typeface="+mj-lt"/>
              </a:rPr>
              <a:t>Op een vaste plek van de pagina,</a:t>
            </a:r>
          </a:p>
          <a:p>
            <a:r>
              <a:rPr lang="nl-NL" b="1" dirty="0">
                <a:latin typeface="+mj-lt"/>
              </a:rPr>
              <a:t>of een voorouder die </a:t>
            </a:r>
            <a:r>
              <a:rPr lang="nl-NL" b="1" dirty="0" err="1">
                <a:latin typeface="+mj-lt"/>
              </a:rPr>
              <a:t>relative</a:t>
            </a:r>
            <a:r>
              <a:rPr lang="nl-NL" b="1" dirty="0">
                <a:latin typeface="+mj-lt"/>
              </a:rPr>
              <a:t> of </a:t>
            </a:r>
            <a:br>
              <a:rPr lang="nl-NL" b="1" dirty="0">
                <a:latin typeface="+mj-lt"/>
              </a:rPr>
            </a:br>
            <a:r>
              <a:rPr lang="nl-NL" b="1" dirty="0">
                <a:latin typeface="+mj-lt"/>
              </a:rPr>
              <a:t>ook absolute is. Positie wordt met </a:t>
            </a:r>
            <a:r>
              <a:rPr lang="nl-NL" b="1" dirty="0" err="1">
                <a:latin typeface="+mj-lt"/>
              </a:rPr>
              <a:t>left</a:t>
            </a:r>
            <a:r>
              <a:rPr lang="nl-NL" b="1" dirty="0">
                <a:latin typeface="+mj-lt"/>
              </a:rPr>
              <a:t> of right, top of </a:t>
            </a:r>
            <a:r>
              <a:rPr lang="nl-NL" b="1" dirty="0" err="1">
                <a:latin typeface="+mj-lt"/>
              </a:rPr>
              <a:t>bottom</a:t>
            </a:r>
            <a:r>
              <a:rPr lang="nl-NL" b="1" dirty="0">
                <a:latin typeface="+mj-lt"/>
              </a:rPr>
              <a:t> bepaald.</a:t>
            </a:r>
          </a:p>
          <a:p>
            <a:endParaRPr lang="nl-NL" sz="1050" b="1" dirty="0">
              <a:latin typeface="+mj-lt"/>
            </a:endParaRPr>
          </a:p>
          <a:p>
            <a:r>
              <a:rPr lang="nl-NL" b="1" dirty="0" err="1">
                <a:latin typeface="Arial Black" panose="020B0A04020102020204" pitchFamily="34" charset="0"/>
              </a:rPr>
              <a:t>Fixed</a:t>
            </a:r>
            <a:r>
              <a:rPr lang="nl-NL" b="1" dirty="0">
                <a:latin typeface="Arial Black" panose="020B0A04020102020204" pitchFamily="34" charset="0"/>
              </a:rPr>
              <a:t> </a:t>
            </a:r>
            <a:r>
              <a:rPr lang="nl-NL" b="1" dirty="0">
                <a:latin typeface="+mj-lt"/>
              </a:rPr>
              <a:t>		</a:t>
            </a:r>
          </a:p>
          <a:p>
            <a:r>
              <a:rPr lang="nl-NL" b="1" dirty="0">
                <a:latin typeface="+mj-lt"/>
              </a:rPr>
              <a:t>Op een vaste plek in het scherm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521936D-8E5E-49BB-94EA-A689308E88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nl-NL" dirty="0" err="1"/>
              <a:t>position</a:t>
            </a:r>
            <a:r>
              <a:rPr lang="nl-NL" dirty="0"/>
              <a:t>: </a:t>
            </a:r>
            <a:r>
              <a:rPr lang="nl-NL" dirty="0" err="1"/>
              <a:t>static|relative|absolute|fixed</a:t>
            </a:r>
            <a:endParaRPr lang="nl-NL" dirty="0"/>
          </a:p>
          <a:p>
            <a:pPr lvl="1"/>
            <a:r>
              <a:rPr lang="nl-NL" dirty="0" err="1"/>
              <a:t>left</a:t>
            </a:r>
            <a:r>
              <a:rPr lang="nl-NL" dirty="0"/>
              <a:t>:   right:   top:   </a:t>
            </a:r>
            <a:r>
              <a:rPr lang="nl-NL" dirty="0" err="1"/>
              <a:t>bottom</a:t>
            </a:r>
            <a:r>
              <a:rPr lang="nl-NL" dirty="0"/>
              <a:t>:   </a:t>
            </a:r>
            <a:r>
              <a:rPr lang="nl-NL" dirty="0" err="1"/>
              <a:t>z</a:t>
            </a:r>
            <a:r>
              <a:rPr lang="nl-NL" dirty="0"/>
              <a:t>-index:</a:t>
            </a:r>
          </a:p>
        </p:txBody>
      </p:sp>
      <p:pic>
        <p:nvPicPr>
          <p:cNvPr id="6" name="Tijdelijke aanduiding voor afbeelding 5">
            <a:extLst>
              <a:ext uri="{FF2B5EF4-FFF2-40B4-BE49-F238E27FC236}">
                <a16:creationId xmlns:a16="http://schemas.microsoft.com/office/drawing/2014/main" id="{E33276F3-EC1B-45F5-89D0-D6507528301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210" r="2210"/>
          <a:stretch>
            <a:fillRect/>
          </a:stretch>
        </p:blipFill>
        <p:spPr>
          <a:xfrm>
            <a:off x="4309918" y="1052513"/>
            <a:ext cx="4565795" cy="358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71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D51F34-81EF-4252-8EEC-D1572696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Position</a:t>
            </a:r>
            <a:endParaRPr lang="nl-NL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8973FC91-3987-4967-990D-CFCDA3A98B9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50825" y="1052513"/>
            <a:ext cx="5250155" cy="57269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nl-NL" altLang="nl-NL" sz="1800" dirty="0">
                <a:solidFill>
                  <a:srgbClr val="A8A8A8"/>
                </a:solidFill>
              </a:rPr>
              <a:t>{ </a:t>
            </a:r>
            <a:r>
              <a:rPr lang="nl-NL" altLang="nl-NL" sz="1800" dirty="0" err="1">
                <a:solidFill>
                  <a:srgbClr val="A8A8A8"/>
                </a:solidFill>
              </a:rPr>
              <a:t>width</a:t>
            </a:r>
            <a:r>
              <a:rPr lang="nl-NL" altLang="nl-NL" sz="1800" dirty="0">
                <a:solidFill>
                  <a:srgbClr val="A8A8A8"/>
                </a:solidFill>
              </a:rPr>
              <a:t>: 50px;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dirty="0" err="1">
                <a:solidFill>
                  <a:srgbClr val="A8A8A8"/>
                </a:solidFill>
              </a:rPr>
              <a:t>height</a:t>
            </a:r>
            <a:r>
              <a:rPr lang="nl-NL" altLang="nl-NL" sz="1800" dirty="0">
                <a:solidFill>
                  <a:srgbClr val="A8A8A8"/>
                </a:solidFill>
              </a:rPr>
              <a:t>: 50px;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background-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</a:t>
            </a:r>
            <a:r>
              <a:rPr lang="nl-NL" altLang="nl-NL" sz="1800" dirty="0" err="1">
                <a:solidFill>
                  <a:srgbClr val="A8A8A8"/>
                </a:solidFill>
              </a:rPr>
              <a:t>cccccc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dirty="0" err="1">
                <a:solidFill>
                  <a:srgbClr val="A8A8A8"/>
                </a:solidFill>
              </a:rPr>
              <a:t>border:medium</a:t>
            </a:r>
            <a:r>
              <a:rPr lang="nl-NL" altLang="nl-NL" sz="1800" dirty="0">
                <a:solidFill>
                  <a:srgbClr val="A8A8A8"/>
                </a:solidFill>
              </a:rPr>
              <a:t> black </a:t>
            </a:r>
            <a:r>
              <a:rPr lang="nl-NL" altLang="nl-NL" sz="1800" dirty="0" err="1">
                <a:solidFill>
                  <a:srgbClr val="A8A8A8"/>
                </a:solidFill>
              </a:rPr>
              <a:t>solid</a:t>
            </a:r>
            <a:r>
              <a:rPr lang="nl-NL" altLang="nl-NL" sz="1800" dirty="0">
                <a:solidFill>
                  <a:srgbClr val="A8A8A8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dirty="0" err="1">
                <a:solidFill>
                  <a:srgbClr val="A8A8A8"/>
                </a:solidFill>
              </a:rPr>
              <a:t>float</a:t>
            </a:r>
            <a:r>
              <a:rPr lang="nl-NL" altLang="nl-NL" sz="1800" dirty="0">
                <a:solidFill>
                  <a:srgbClr val="A8A8A8"/>
                </a:solidFill>
              </a:rPr>
              <a:t>: </a:t>
            </a:r>
            <a:r>
              <a:rPr lang="nl-NL" altLang="nl-NL" sz="1800" dirty="0" err="1">
                <a:solidFill>
                  <a:srgbClr val="A8A8A8"/>
                </a:solidFill>
              </a:rPr>
              <a:t>left</a:t>
            </a:r>
            <a:r>
              <a:rPr lang="nl-NL" altLang="nl-NL" sz="1800" dirty="0">
                <a:solidFill>
                  <a:srgbClr val="A8A8A8"/>
                </a:solidFill>
              </a:rPr>
              <a:t>;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1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lang="nl-NL" altLang="nl-NL" sz="1800" b="1" dirty="0" err="1"/>
              <a:t>div:nth-of-type</a:t>
            </a:r>
            <a:r>
              <a:rPr lang="nl-NL" altLang="nl-NL" sz="1800" b="1" dirty="0"/>
              <a:t>(2)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position</a:t>
            </a:r>
            <a:r>
              <a:rPr lang="nl-NL" altLang="nl-NL" sz="1800" b="1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relative</a:t>
            </a:r>
            <a:r>
              <a:rPr lang="nl-NL" altLang="nl-NL" sz="1800" b="1" dirty="0">
                <a:solidFill>
                  <a:schemeClr val="accent5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chemeClr val="accent5"/>
                </a:solidFill>
              </a:rPr>
              <a:t>top: 10px;</a:t>
            </a:r>
            <a:r>
              <a:rPr lang="nl-NL" altLang="nl-NL" sz="1800" dirty="0">
                <a:solidFill>
                  <a:srgbClr val="A8A8A8"/>
                </a:solidFill>
              </a:rPr>
              <a:t>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lang="nl-NL" altLang="nl-NL" sz="1800" b="1" dirty="0"/>
              <a:t>.linksboven</a:t>
            </a:r>
            <a:r>
              <a:rPr lang="nl-NL" altLang="nl-NL" sz="1800" dirty="0">
                <a:solidFill>
                  <a:srgbClr val="A8A8A8"/>
                </a:solidFill>
              </a:rPr>
              <a:t>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position:absolute</a:t>
            </a:r>
            <a:r>
              <a:rPr lang="nl-NL" altLang="nl-NL" sz="1800" b="1" dirty="0">
                <a:solidFill>
                  <a:schemeClr val="accent5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background-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#cddc29;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chemeClr val="accent5"/>
                </a:solidFill>
              </a:rPr>
              <a:t>top:0; left:0;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z</a:t>
            </a:r>
            <a:r>
              <a:rPr lang="nl-NL" altLang="nl-NL" sz="1800" b="1" dirty="0">
                <a:solidFill>
                  <a:schemeClr val="accent5"/>
                </a:solidFill>
              </a:rPr>
              <a:t>-index: -1;</a:t>
            </a:r>
            <a:r>
              <a:rPr lang="nl-NL" altLang="nl-NL" sz="1800" dirty="0">
                <a:solidFill>
                  <a:srgbClr val="A8A8A8"/>
                </a:solidFill>
              </a:rPr>
              <a:t>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lang="nl-NL" altLang="nl-NL" sz="1800" b="1" dirty="0"/>
              <a:t>.</a:t>
            </a:r>
            <a:r>
              <a:rPr lang="nl-NL" altLang="nl-NL" sz="1800" b="1" dirty="0" err="1"/>
              <a:t>rechtsondervast</a:t>
            </a:r>
            <a:r>
              <a:rPr lang="nl-NL" altLang="nl-NL" sz="1800" dirty="0"/>
              <a:t> </a:t>
            </a:r>
            <a:r>
              <a:rPr lang="nl-NL" altLang="nl-NL" sz="1800" dirty="0">
                <a:solidFill>
                  <a:srgbClr val="A8A8A8"/>
                </a:solidFill>
              </a:rPr>
              <a:t>{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position</a:t>
            </a:r>
            <a:r>
              <a:rPr lang="nl-NL" altLang="nl-NL" sz="1800" b="1" dirty="0">
                <a:solidFill>
                  <a:schemeClr val="accent5"/>
                </a:solidFill>
              </a:rPr>
              <a:t>: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fixed</a:t>
            </a:r>
            <a:r>
              <a:rPr lang="nl-NL" altLang="nl-NL" sz="1800" b="1" dirty="0">
                <a:solidFill>
                  <a:schemeClr val="accent5"/>
                </a:solidFill>
              </a:rPr>
              <a:t>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background-</a:t>
            </a:r>
            <a:r>
              <a:rPr lang="nl-NL" altLang="nl-NL" sz="1800" dirty="0" err="1">
                <a:solidFill>
                  <a:srgbClr val="A8A8A8"/>
                </a:solidFill>
              </a:rPr>
              <a:t>color</a:t>
            </a:r>
            <a:r>
              <a:rPr lang="nl-NL" altLang="nl-NL" sz="1800" dirty="0">
                <a:solidFill>
                  <a:srgbClr val="A8A8A8"/>
                </a:solidFill>
              </a:rPr>
              <a:t>: #a5518b;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>
                <a:solidFill>
                  <a:schemeClr val="accent5"/>
                </a:solidFill>
              </a:rPr>
              <a:t>right: 10px;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bottom</a:t>
            </a:r>
            <a:r>
              <a:rPr lang="nl-NL" altLang="nl-NL" sz="1800" b="1" dirty="0">
                <a:solidFill>
                  <a:schemeClr val="accent5"/>
                </a:solidFill>
              </a:rPr>
              <a:t>: 10px;</a:t>
            </a:r>
            <a:r>
              <a:rPr lang="nl-NL" altLang="nl-NL" sz="1800" dirty="0">
                <a:solidFill>
                  <a:srgbClr val="A8A8A8"/>
                </a:solidFill>
              </a:rPr>
              <a:t>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nl-NL" altLang="nl-NL" sz="1800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</a:br>
            <a:r>
              <a:rPr lang="nl-NL" altLang="nl-NL" sz="1800" b="1" dirty="0"/>
              <a:t>.</a:t>
            </a:r>
            <a:r>
              <a:rPr lang="nl-NL" altLang="nl-NL" sz="1800" b="1" dirty="0" err="1"/>
              <a:t>rechtsondervast</a:t>
            </a:r>
            <a:r>
              <a:rPr lang="nl-NL" altLang="nl-NL" sz="1800" b="1" dirty="0"/>
              <a:t> div</a:t>
            </a:r>
            <a:r>
              <a:rPr lang="nl-NL" altLang="nl-NL" sz="1800" dirty="0">
                <a:solidFill>
                  <a:srgbClr val="A8A8A8"/>
                </a:solidFill>
              </a:rPr>
              <a:t> { </a:t>
            </a:r>
            <a:r>
              <a:rPr lang="nl-NL" altLang="nl-NL" sz="1800" dirty="0" err="1">
                <a:solidFill>
                  <a:srgbClr val="A8A8A8"/>
                </a:solidFill>
              </a:rPr>
              <a:t>width</a:t>
            </a:r>
            <a:r>
              <a:rPr lang="nl-NL" altLang="nl-NL" sz="1800" dirty="0">
                <a:solidFill>
                  <a:srgbClr val="A8A8A8"/>
                </a:solidFill>
              </a:rPr>
              <a:t>: 10px;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dirty="0" err="1">
                <a:solidFill>
                  <a:srgbClr val="A8A8A8"/>
                </a:solidFill>
              </a:rPr>
              <a:t>height</a:t>
            </a:r>
            <a:r>
              <a:rPr lang="nl-NL" altLang="nl-NL" sz="1800" dirty="0">
                <a:solidFill>
                  <a:srgbClr val="A8A8A8"/>
                </a:solidFill>
              </a:rPr>
              <a:t>: 10px;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position</a:t>
            </a:r>
            <a:r>
              <a:rPr lang="nl-NL" altLang="nl-NL" sz="1800" b="1" dirty="0">
                <a:solidFill>
                  <a:schemeClr val="accent5"/>
                </a:solidFill>
              </a:rPr>
              <a:t>: absolute;</a:t>
            </a:r>
            <a:br>
              <a:rPr lang="nl-NL" altLang="nl-NL" sz="1800" dirty="0">
                <a:solidFill>
                  <a:srgbClr val="A8A8A8"/>
                </a:solidFill>
              </a:rPr>
            </a:br>
            <a:r>
              <a:rPr lang="nl-NL" altLang="nl-NL" sz="1800" dirty="0">
                <a:solidFill>
                  <a:srgbClr val="A8A8A8"/>
                </a:solidFill>
              </a:rPr>
              <a:t>    </a:t>
            </a:r>
            <a:r>
              <a:rPr lang="nl-NL" altLang="nl-NL" sz="1800" b="1" dirty="0" err="1">
                <a:solidFill>
                  <a:schemeClr val="accent5"/>
                </a:solidFill>
              </a:rPr>
              <a:t>left</a:t>
            </a:r>
            <a:r>
              <a:rPr lang="nl-NL" altLang="nl-NL" sz="1800" b="1" dirty="0">
                <a:solidFill>
                  <a:schemeClr val="accent5"/>
                </a:solidFill>
              </a:rPr>
              <a:t>: -20px;</a:t>
            </a:r>
            <a:r>
              <a:rPr lang="nl-NL" altLang="nl-NL" sz="1800" dirty="0">
                <a:solidFill>
                  <a:srgbClr val="A8A8A8"/>
                </a:solidFill>
              </a:rPr>
              <a:t>}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A76E34F-E30F-44F1-A3D7-53A2888E47E7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5342203" y="3624565"/>
            <a:ext cx="3550972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A8A8A8"/>
                </a:solidFill>
                <a:effectLst/>
                <a:latin typeface="Consolas" panose="020B0609020204030204" pitchFamily="49" charset="0"/>
              </a:rPr>
              <a:t>Positioneren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&lt;/h1&gt;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rechtsondervast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dirty="0">
                <a:solidFill>
                  <a:srgbClr val="3D7CC6"/>
                </a:solidFill>
              </a:rPr>
              <a:t>    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&lt;div&gt;&lt;/div&gt;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&lt;/div&gt;</a:t>
            </a:r>
            <a:b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</a:b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&lt;div 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class=</a:t>
            </a:r>
            <a:r>
              <a:rPr kumimoji="0" lang="nl-NL" altLang="nl-NL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"linksboven"</a:t>
            </a:r>
            <a:r>
              <a:rPr kumimoji="0" lang="nl-NL" altLang="nl-NL" b="0" i="0" u="none" strike="noStrike" cap="none" normalizeH="0" baseline="0" dirty="0">
                <a:ln>
                  <a:noFill/>
                </a:ln>
                <a:solidFill>
                  <a:srgbClr val="3D7CC6"/>
                </a:solidFill>
                <a:effectLst/>
                <a:latin typeface="Consolas" panose="020B0609020204030204" pitchFamily="49" charset="0"/>
              </a:rPr>
              <a:t>&gt;&lt;/div&gt;</a:t>
            </a:r>
            <a:endParaRPr kumimoji="0" lang="nl-NL" altLang="nl-N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Tijdelijke aanduiding voor afbeelding 7">
            <a:extLst>
              <a:ext uri="{FF2B5EF4-FFF2-40B4-BE49-F238E27FC236}">
                <a16:creationId xmlns:a16="http://schemas.microsoft.com/office/drawing/2014/main" id="{310533C5-66DE-4B74-8832-A4B87AA47E0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4425728" y="1052513"/>
            <a:ext cx="4466667" cy="1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88948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A_Paks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shaWT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TML-CSS.potx" id="{32C6F4A8-4F75-42DE-B579-37A67D1C8B59}" vid="{67F34011-A9DA-400B-ABF2-77559CA05F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HTML-CSS</Template>
  <TotalTime>1241</TotalTime>
  <Words>277</Words>
  <Application>Microsoft Office PowerPoint</Application>
  <PresentationFormat>Diavoorstelling (4:3)</PresentationFormat>
  <Paragraphs>90</Paragraphs>
  <Slides>7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6" baseType="lpstr">
      <vt:lpstr>Helvetica Neue</vt:lpstr>
      <vt:lpstr>Harman Sans</vt:lpstr>
      <vt:lpstr>Helvetica Neue Light</vt:lpstr>
      <vt:lpstr>Calibri</vt:lpstr>
      <vt:lpstr>Consolas</vt:lpstr>
      <vt:lpstr>Arial Black</vt:lpstr>
      <vt:lpstr>Arial</vt:lpstr>
      <vt:lpstr>Courier New</vt:lpstr>
      <vt:lpstr>Kantoorthema</vt:lpstr>
      <vt:lpstr>HTML / CSS 4</vt:lpstr>
      <vt:lpstr>Inhoud - HTML/CSS 4</vt:lpstr>
      <vt:lpstr>Container goes flex</vt:lpstr>
      <vt:lpstr>Flex in alle richtingen</vt:lpstr>
      <vt:lpstr>Alignen en wrappen</vt:lpstr>
      <vt:lpstr>Position</vt:lpstr>
      <vt:lpstr>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/ CSS 2</dc:title>
  <dc:creator>Paksha Thullner / HAN</dc:creator>
  <cp:lastModifiedBy>Paksha Thullner / HAN</cp:lastModifiedBy>
  <cp:revision>67</cp:revision>
  <dcterms:created xsi:type="dcterms:W3CDTF">2017-06-02T06:04:22Z</dcterms:created>
  <dcterms:modified xsi:type="dcterms:W3CDTF">2017-06-26T14:29:15Z</dcterms:modified>
</cp:coreProperties>
</file>

<file path=docProps/thumbnail.jpeg>
</file>